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56" r:id="rId2"/>
    <p:sldId id="265" r:id="rId3"/>
    <p:sldId id="271" r:id="rId4"/>
    <p:sldId id="272" r:id="rId5"/>
    <p:sldId id="273" r:id="rId6"/>
    <p:sldId id="274" r:id="rId7"/>
    <p:sldId id="257" r:id="rId8"/>
    <p:sldId id="266" r:id="rId9"/>
    <p:sldId id="260" r:id="rId10"/>
    <p:sldId id="263" r:id="rId11"/>
    <p:sldId id="261" r:id="rId12"/>
    <p:sldId id="262" r:id="rId13"/>
    <p:sldId id="264" r:id="rId14"/>
    <p:sldId id="276" r:id="rId15"/>
    <p:sldId id="259" r:id="rId16"/>
    <p:sldId id="267" r:id="rId17"/>
    <p:sldId id="269" r:id="rId18"/>
    <p:sldId id="270" r:id="rId19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7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141B16-7B63-4BF3-92B8-CCDDBDE8213F}" type="datetimeFigureOut">
              <a:rPr lang="id-ID" smtClean="0"/>
              <a:t>30/10/2018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CD849F-2A4F-478D-A0F8-3330F650896D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219200"/>
            <a:ext cx="8305800" cy="1219200"/>
          </a:xfrm>
        </p:spPr>
        <p:txBody>
          <a:bodyPr>
            <a:noAutofit/>
          </a:bodyPr>
          <a:lstStyle/>
          <a:p>
            <a:r>
              <a:rPr lang="id-ID" sz="2400" dirty="0" smtClean="0">
                <a:solidFill>
                  <a:srgbClr val="FF0000"/>
                </a:solidFill>
                <a:latin typeface="Bernard MT Condensed" pitchFamily="18" charset="0"/>
              </a:rPr>
              <a:t>LEMBAGA PENELITIAN &amp; PENGABDIAN PADA MASYARAKAT (LP</a:t>
            </a:r>
            <a:r>
              <a:rPr lang="id-ID" sz="2400" baseline="-25000" dirty="0" smtClean="0">
                <a:solidFill>
                  <a:srgbClr val="FF0000"/>
                </a:solidFill>
                <a:latin typeface="Bernard MT Condensed" pitchFamily="18" charset="0"/>
              </a:rPr>
              <a:t>2</a:t>
            </a:r>
            <a:r>
              <a:rPr lang="id-ID" sz="2400" dirty="0" smtClean="0">
                <a:solidFill>
                  <a:srgbClr val="FF0000"/>
                </a:solidFill>
                <a:latin typeface="Bernard MT Condensed" pitchFamily="18" charset="0"/>
              </a:rPr>
              <a:t>M)</a:t>
            </a:r>
            <a:br>
              <a:rPr lang="id-ID" sz="2400" dirty="0" smtClean="0">
                <a:solidFill>
                  <a:srgbClr val="FF0000"/>
                </a:solidFill>
                <a:latin typeface="Bernard MT Condensed" pitchFamily="18" charset="0"/>
              </a:rPr>
            </a:br>
            <a:r>
              <a:rPr lang="id-ID" sz="2400" dirty="0" smtClean="0">
                <a:solidFill>
                  <a:srgbClr val="FF0000"/>
                </a:solidFill>
                <a:latin typeface="Bernard MT Condensed" pitchFamily="18" charset="0"/>
              </a:rPr>
              <a:t>UNIVERSITAS TIMOR </a:t>
            </a:r>
            <a:endParaRPr lang="id-ID" sz="2400" dirty="0">
              <a:solidFill>
                <a:srgbClr val="FF0000"/>
              </a:solidFill>
              <a:latin typeface="Bernard MT Condensed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2743200"/>
            <a:ext cx="8305800" cy="1752600"/>
          </a:xfrm>
        </p:spPr>
        <p:txBody>
          <a:bodyPr>
            <a:normAutofit fontScale="40000" lnSpcReduction="20000"/>
          </a:bodyPr>
          <a:lstStyle/>
          <a:p>
            <a:r>
              <a:rPr lang="id-ID" sz="6000" b="1" dirty="0" smtClean="0">
                <a:solidFill>
                  <a:srgbClr val="7030A0"/>
                </a:solidFill>
                <a:latin typeface="Agency FB" pitchFamily="34" charset="0"/>
              </a:rPr>
              <a:t>Karya </a:t>
            </a:r>
            <a:r>
              <a:rPr lang="en-US" sz="6000" b="1" dirty="0" err="1" smtClean="0">
                <a:solidFill>
                  <a:srgbClr val="7030A0"/>
                </a:solidFill>
                <a:latin typeface="Agency FB" pitchFamily="34" charset="0"/>
              </a:rPr>
              <a:t>Pengabdian</a:t>
            </a:r>
            <a:r>
              <a:rPr lang="en-US" sz="6000" b="1" dirty="0" smtClean="0">
                <a:solidFill>
                  <a:srgbClr val="7030A0"/>
                </a:solidFill>
                <a:latin typeface="Agency FB" pitchFamily="34" charset="0"/>
              </a:rPr>
              <a:t> </a:t>
            </a:r>
            <a:r>
              <a:rPr lang="id-ID" sz="6000" b="1" dirty="0" smtClean="0">
                <a:solidFill>
                  <a:srgbClr val="7030A0"/>
                </a:solidFill>
                <a:latin typeface="Agency FB" pitchFamily="34" charset="0"/>
              </a:rPr>
              <a:t>Dosen </a:t>
            </a:r>
            <a:r>
              <a:rPr lang="en-US" sz="6000" b="1" dirty="0" err="1" smtClean="0">
                <a:solidFill>
                  <a:srgbClr val="7030A0"/>
                </a:solidFill>
                <a:latin typeface="Agency FB" pitchFamily="34" charset="0"/>
              </a:rPr>
              <a:t>kepada</a:t>
            </a:r>
            <a:r>
              <a:rPr lang="en-US" sz="6000" b="1" dirty="0" smtClean="0">
                <a:solidFill>
                  <a:srgbClr val="7030A0"/>
                </a:solidFill>
                <a:latin typeface="Agency FB" pitchFamily="34" charset="0"/>
              </a:rPr>
              <a:t> </a:t>
            </a:r>
            <a:r>
              <a:rPr lang="en-US" sz="6000" b="1" dirty="0" err="1" smtClean="0">
                <a:solidFill>
                  <a:srgbClr val="7030A0"/>
                </a:solidFill>
                <a:latin typeface="Agency FB" pitchFamily="34" charset="0"/>
              </a:rPr>
              <a:t>Masyarakat</a:t>
            </a:r>
            <a:endParaRPr lang="id-ID" sz="6000" b="1" dirty="0" smtClean="0">
              <a:solidFill>
                <a:srgbClr val="7030A0"/>
              </a:solidFill>
              <a:latin typeface="Agency FB" pitchFamily="34" charset="0"/>
            </a:endParaRPr>
          </a:p>
          <a:p>
            <a:r>
              <a:rPr lang="id-ID" sz="6000" b="1" i="1" dirty="0" smtClean="0">
                <a:solidFill>
                  <a:srgbClr val="7030A0"/>
                </a:solidFill>
                <a:latin typeface="Agency FB" pitchFamily="34" charset="0"/>
              </a:rPr>
              <a:t>Workshop</a:t>
            </a:r>
            <a:r>
              <a:rPr lang="id-ID" sz="6000" b="1" dirty="0" smtClean="0">
                <a:solidFill>
                  <a:srgbClr val="7030A0"/>
                </a:solidFill>
                <a:latin typeface="Agency FB" pitchFamily="34" charset="0"/>
              </a:rPr>
              <a:t> tentang </a:t>
            </a:r>
            <a:r>
              <a:rPr lang="id-ID" sz="6000" b="1" i="1" dirty="0" smtClean="0">
                <a:solidFill>
                  <a:srgbClr val="7030A0"/>
                </a:solidFill>
                <a:latin typeface="Agency FB" pitchFamily="34" charset="0"/>
              </a:rPr>
              <a:t>Master of Ceremony (MC)</a:t>
            </a:r>
            <a:r>
              <a:rPr lang="id-ID" sz="6000" b="1" dirty="0" smtClean="0">
                <a:solidFill>
                  <a:srgbClr val="7030A0"/>
                </a:solidFill>
                <a:latin typeface="Agency FB" pitchFamily="34" charset="0"/>
              </a:rPr>
              <a:t> bagi Mahasiswa Program Studi Pendidikan Bahasa Inggris, FIP Universitas Timor</a:t>
            </a:r>
          </a:p>
          <a:p>
            <a:r>
              <a:rPr lang="id-ID" sz="6000" dirty="0" smtClean="0">
                <a:latin typeface="Agency FB" pitchFamily="34" charset="0"/>
              </a:rPr>
              <a:t> </a:t>
            </a:r>
            <a:br>
              <a:rPr lang="id-ID" sz="6000" dirty="0" smtClean="0">
                <a:latin typeface="Agency FB" pitchFamily="34" charset="0"/>
              </a:rPr>
            </a:br>
            <a:r>
              <a:rPr lang="id-ID" sz="6000" dirty="0" smtClean="0">
                <a:latin typeface="Agency FB" pitchFamily="34" charset="0"/>
              </a:rPr>
              <a:t>				</a:t>
            </a:r>
            <a:r>
              <a:rPr lang="id-ID" sz="6000" dirty="0" smtClean="0">
                <a:solidFill>
                  <a:srgbClr val="FF0000"/>
                </a:solidFill>
                <a:latin typeface="Agency FB" pitchFamily="34" charset="0"/>
              </a:rPr>
              <a:t>Kefamenanu, 01 Juni-31 Oktober 2018</a:t>
            </a:r>
            <a:endParaRPr lang="id-ID" dirty="0">
              <a:solidFill>
                <a:srgbClr val="FF0000"/>
              </a:solidFill>
              <a:latin typeface="Agency FB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4114800"/>
            <a:ext cx="36576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152400"/>
            <a:ext cx="1066800" cy="990600"/>
          </a:xfrm>
          <a:prstGeom prst="rect">
            <a:avLst/>
          </a:prstGeom>
          <a:solidFill>
            <a:srgbClr val="00B0F0"/>
          </a:solidFill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5600" y="228600"/>
            <a:ext cx="990600" cy="990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4000" dirty="0" smtClean="0">
                <a:solidFill>
                  <a:srgbClr val="FF0000"/>
                </a:solidFill>
                <a:latin typeface="Arial Narrow" pitchFamily="34" charset="0"/>
              </a:rPr>
              <a:t>Accentuation (</a:t>
            </a:r>
            <a:r>
              <a:rPr lang="en-US" sz="4000" dirty="0" err="1" smtClean="0">
                <a:solidFill>
                  <a:srgbClr val="FF0000"/>
                </a:solidFill>
                <a:latin typeface="Arial Narrow" pitchFamily="34" charset="0"/>
              </a:rPr>
              <a:t>aksentuasi</a:t>
            </a:r>
            <a:r>
              <a:rPr lang="en-US" sz="4000" dirty="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Arial Narrow" pitchFamily="34" charset="0"/>
              </a:rPr>
              <a:t>atau</a:t>
            </a:r>
            <a:r>
              <a:rPr lang="en-US" sz="4000" dirty="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Arial Narrow" pitchFamily="34" charset="0"/>
              </a:rPr>
              <a:t>logat</a:t>
            </a:r>
            <a:r>
              <a:rPr lang="en-US" sz="4000" dirty="0" smtClean="0">
                <a:solidFill>
                  <a:srgbClr val="FF0000"/>
                </a:solidFill>
                <a:latin typeface="Arial Narrow" pitchFamily="34" charset="0"/>
              </a:rPr>
              <a:t>). </a:t>
            </a:r>
            <a:endParaRPr lang="id-ID" sz="4000" dirty="0" smtClean="0">
              <a:solidFill>
                <a:srgbClr val="FF0000"/>
              </a:solidFill>
              <a:latin typeface="Arial Narrow" pitchFamily="34" charset="0"/>
            </a:endParaRPr>
          </a:p>
          <a:p>
            <a:pPr lvl="0">
              <a:buNone/>
            </a:pPr>
            <a:r>
              <a:rPr lang="id-ID" sz="4000" dirty="0" smtClean="0">
                <a:latin typeface="Arial Narrow" pitchFamily="34" charset="0"/>
              </a:rPr>
              <a:t>	</a:t>
            </a:r>
            <a:r>
              <a:rPr lang="en-US" sz="4000" dirty="0" err="1" smtClean="0">
                <a:latin typeface="Arial Narrow" pitchFamily="34" charset="0"/>
              </a:rPr>
              <a:t>Lakukanlah</a:t>
            </a:r>
            <a:r>
              <a:rPr lang="en-US" sz="4000" dirty="0" smtClean="0">
                <a:latin typeface="Arial Narrow" pitchFamily="34" charset="0"/>
              </a:rPr>
              <a:t> stressing </a:t>
            </a:r>
            <a:r>
              <a:rPr lang="en-US" sz="4000" dirty="0" err="1" smtClean="0">
                <a:latin typeface="Arial Narrow" pitchFamily="34" charset="0"/>
              </a:rPr>
              <a:t>pada</a:t>
            </a:r>
            <a:r>
              <a:rPr lang="en-US" sz="4000" dirty="0" smtClean="0">
                <a:latin typeface="Arial Narrow" pitchFamily="34" charset="0"/>
              </a:rPr>
              <a:t> </a:t>
            </a:r>
            <a:r>
              <a:rPr lang="en-US" sz="4000" dirty="0" err="1" smtClean="0">
                <a:latin typeface="Arial Narrow" pitchFamily="34" charset="0"/>
              </a:rPr>
              <a:t>kalim</a:t>
            </a:r>
            <a:r>
              <a:rPr lang="id-ID" sz="4000" dirty="0" smtClean="0">
                <a:latin typeface="Arial Narrow" pitchFamily="34" charset="0"/>
              </a:rPr>
              <a:t>a</a:t>
            </a:r>
            <a:r>
              <a:rPr lang="en-US" sz="4000" dirty="0" smtClean="0">
                <a:latin typeface="Arial Narrow" pitchFamily="34" charset="0"/>
              </a:rPr>
              <a:t>t </a:t>
            </a:r>
            <a:r>
              <a:rPr lang="en-US" sz="4000" dirty="0" err="1" smtClean="0">
                <a:latin typeface="Arial Narrow" pitchFamily="34" charset="0"/>
              </a:rPr>
              <a:t>tertentu</a:t>
            </a:r>
            <a:r>
              <a:rPr lang="en-US" sz="4000" dirty="0" smtClean="0">
                <a:latin typeface="Arial Narrow" pitchFamily="34" charset="0"/>
              </a:rPr>
              <a:t> yang </a:t>
            </a:r>
            <a:r>
              <a:rPr lang="en-US" sz="4000" dirty="0" err="1" smtClean="0">
                <a:latin typeface="Arial Narrow" pitchFamily="34" charset="0"/>
              </a:rPr>
              <a:t>dianggap</a:t>
            </a:r>
            <a:r>
              <a:rPr lang="en-US" sz="4000" dirty="0" smtClean="0">
                <a:latin typeface="Arial Narrow" pitchFamily="34" charset="0"/>
              </a:rPr>
              <a:t> </a:t>
            </a:r>
            <a:r>
              <a:rPr lang="en-US" sz="4000" dirty="0" err="1" smtClean="0">
                <a:latin typeface="Arial Narrow" pitchFamily="34" charset="0"/>
              </a:rPr>
              <a:t>penting</a:t>
            </a:r>
            <a:r>
              <a:rPr lang="en-US" sz="4000" dirty="0" smtClean="0">
                <a:latin typeface="Arial Narrow" pitchFamily="34" charset="0"/>
              </a:rPr>
              <a:t>, </a:t>
            </a:r>
            <a:r>
              <a:rPr lang="en-US" sz="4000" dirty="0" err="1" smtClean="0">
                <a:latin typeface="Arial Narrow" pitchFamily="34" charset="0"/>
              </a:rPr>
              <a:t>hindari</a:t>
            </a:r>
            <a:r>
              <a:rPr lang="en-US" sz="4000" dirty="0" smtClean="0">
                <a:latin typeface="Arial Narrow" pitchFamily="34" charset="0"/>
              </a:rPr>
              <a:t> </a:t>
            </a:r>
            <a:r>
              <a:rPr lang="en-US" sz="4000" dirty="0" err="1" smtClean="0">
                <a:latin typeface="Arial Narrow" pitchFamily="34" charset="0"/>
              </a:rPr>
              <a:t>logat</a:t>
            </a:r>
            <a:r>
              <a:rPr lang="en-US" sz="4000" dirty="0" smtClean="0">
                <a:latin typeface="Arial Narrow" pitchFamily="34" charset="0"/>
              </a:rPr>
              <a:t> </a:t>
            </a:r>
            <a:r>
              <a:rPr lang="en-US" sz="4000" dirty="0" err="1" smtClean="0">
                <a:latin typeface="Arial Narrow" pitchFamily="34" charset="0"/>
              </a:rPr>
              <a:t>kedaerahan</a:t>
            </a:r>
            <a:r>
              <a:rPr lang="en-US" sz="4000" dirty="0" smtClean="0">
                <a:latin typeface="Arial Narrow" pitchFamily="34" charset="0"/>
              </a:rPr>
              <a:t> yang </a:t>
            </a:r>
            <a:r>
              <a:rPr lang="en-US" sz="4000" dirty="0" err="1" smtClean="0">
                <a:latin typeface="Arial Narrow" pitchFamily="34" charset="0"/>
              </a:rPr>
              <a:t>medhok</a:t>
            </a:r>
            <a:r>
              <a:rPr lang="en-US" sz="4000" dirty="0" smtClean="0">
                <a:latin typeface="Arial Narrow" pitchFamily="34" charset="0"/>
              </a:rPr>
              <a:t> </a:t>
            </a:r>
            <a:r>
              <a:rPr lang="en-US" sz="4000" dirty="0" err="1" smtClean="0">
                <a:latin typeface="Arial Narrow" pitchFamily="34" charset="0"/>
              </a:rPr>
              <a:t>apabila</a:t>
            </a:r>
            <a:r>
              <a:rPr lang="en-US" sz="4000" dirty="0" smtClean="0">
                <a:latin typeface="Arial Narrow" pitchFamily="34" charset="0"/>
              </a:rPr>
              <a:t> </a:t>
            </a:r>
            <a:r>
              <a:rPr lang="en-US" sz="4000" dirty="0" err="1" smtClean="0">
                <a:latin typeface="Arial Narrow" pitchFamily="34" charset="0"/>
              </a:rPr>
              <a:t>menggunakan</a:t>
            </a:r>
            <a:r>
              <a:rPr lang="en-US" sz="4000" dirty="0" smtClean="0">
                <a:latin typeface="Arial Narrow" pitchFamily="34" charset="0"/>
              </a:rPr>
              <a:t> </a:t>
            </a:r>
            <a:r>
              <a:rPr lang="en-US" sz="4000" dirty="0" err="1" smtClean="0">
                <a:latin typeface="Arial Narrow" pitchFamily="34" charset="0"/>
              </a:rPr>
              <a:t>bahasa</a:t>
            </a:r>
            <a:r>
              <a:rPr lang="en-US" sz="4000" dirty="0" smtClean="0">
                <a:latin typeface="Arial Narrow" pitchFamily="34" charset="0"/>
              </a:rPr>
              <a:t> Indonesia </a:t>
            </a:r>
            <a:r>
              <a:rPr lang="en-US" sz="4000" dirty="0" err="1" smtClean="0">
                <a:latin typeface="Arial Narrow" pitchFamily="34" charset="0"/>
              </a:rPr>
              <a:t>atau</a:t>
            </a:r>
            <a:r>
              <a:rPr lang="en-US" sz="4000" dirty="0" smtClean="0">
                <a:latin typeface="Arial Narrow" pitchFamily="34" charset="0"/>
              </a:rPr>
              <a:t> </a:t>
            </a:r>
            <a:r>
              <a:rPr lang="en-US" sz="4000" dirty="0" err="1" smtClean="0">
                <a:latin typeface="Arial Narrow" pitchFamily="34" charset="0"/>
              </a:rPr>
              <a:t>bahasa</a:t>
            </a:r>
            <a:r>
              <a:rPr lang="en-US" sz="4000" dirty="0" smtClean="0">
                <a:latin typeface="Arial Narrow" pitchFamily="34" charset="0"/>
              </a:rPr>
              <a:t> </a:t>
            </a:r>
            <a:r>
              <a:rPr lang="en-US" sz="4000" dirty="0" err="1" smtClean="0">
                <a:latin typeface="Arial Narrow" pitchFamily="34" charset="0"/>
              </a:rPr>
              <a:t>Asing</a:t>
            </a:r>
            <a:r>
              <a:rPr lang="en-US" sz="4000" dirty="0" smtClean="0">
                <a:latin typeface="Arial Narrow" pitchFamily="34" charset="0"/>
              </a:rPr>
              <a:t>.</a:t>
            </a:r>
            <a:endParaRPr lang="id-ID" sz="4000" dirty="0" smtClean="0">
              <a:latin typeface="Arial Narrow" pitchFamily="34" charset="0"/>
            </a:endParaRPr>
          </a:p>
          <a:p>
            <a:endParaRPr lang="id-ID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sz="4000" dirty="0" smtClean="0">
                <a:solidFill>
                  <a:srgbClr val="FF0000"/>
                </a:solidFill>
                <a:latin typeface="Arial Narrow" pitchFamily="34" charset="0"/>
              </a:rPr>
              <a:t>Speed (</a:t>
            </a:r>
            <a:r>
              <a:rPr lang="en-US" sz="4000" dirty="0" err="1" smtClean="0">
                <a:solidFill>
                  <a:srgbClr val="FF0000"/>
                </a:solidFill>
                <a:latin typeface="Arial Narrow" pitchFamily="34" charset="0"/>
              </a:rPr>
              <a:t>kecepatan</a:t>
            </a:r>
            <a:r>
              <a:rPr lang="en-US" sz="4000" dirty="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Arial Narrow" pitchFamily="34" charset="0"/>
              </a:rPr>
              <a:t>bicara</a:t>
            </a:r>
            <a:r>
              <a:rPr lang="en-US" sz="4000" dirty="0" smtClean="0">
                <a:solidFill>
                  <a:srgbClr val="FF0000"/>
                </a:solidFill>
                <a:latin typeface="Arial Narrow" pitchFamily="34" charset="0"/>
              </a:rPr>
              <a:t>). </a:t>
            </a:r>
            <a:endParaRPr lang="id-ID" sz="4000" dirty="0" smtClean="0">
              <a:solidFill>
                <a:srgbClr val="FF0000"/>
              </a:solidFill>
              <a:latin typeface="Arial Narrow" pitchFamily="34" charset="0"/>
            </a:endParaRPr>
          </a:p>
          <a:p>
            <a:pPr lvl="0">
              <a:buNone/>
            </a:pPr>
            <a:r>
              <a:rPr lang="id-ID" sz="4000" dirty="0" smtClean="0">
                <a:latin typeface="Arial Narrow" pitchFamily="34" charset="0"/>
              </a:rPr>
              <a:t>	</a:t>
            </a:r>
            <a:r>
              <a:rPr lang="en-US" sz="4000" dirty="0" err="1" smtClean="0">
                <a:latin typeface="Arial Narrow" pitchFamily="34" charset="0"/>
              </a:rPr>
              <a:t>Jangan</a:t>
            </a:r>
            <a:r>
              <a:rPr lang="en-US" sz="4000" dirty="0" smtClean="0">
                <a:latin typeface="Arial Narrow" pitchFamily="34" charset="0"/>
              </a:rPr>
              <a:t> </a:t>
            </a:r>
            <a:r>
              <a:rPr lang="en-US" sz="4000" dirty="0" err="1" smtClean="0">
                <a:latin typeface="Arial Narrow" pitchFamily="34" charset="0"/>
              </a:rPr>
              <a:t>bicara</a:t>
            </a:r>
            <a:r>
              <a:rPr lang="en-US" sz="4000" dirty="0" smtClean="0">
                <a:latin typeface="Arial Narrow" pitchFamily="34" charset="0"/>
              </a:rPr>
              <a:t> </a:t>
            </a:r>
            <a:r>
              <a:rPr lang="en-US" sz="4000" dirty="0" err="1" smtClean="0">
                <a:latin typeface="Arial Narrow" pitchFamily="34" charset="0"/>
              </a:rPr>
              <a:t>terlalu</a:t>
            </a:r>
            <a:r>
              <a:rPr lang="en-US" sz="4000" dirty="0" smtClean="0">
                <a:latin typeface="Arial Narrow" pitchFamily="34" charset="0"/>
              </a:rPr>
              <a:t> </a:t>
            </a:r>
            <a:r>
              <a:rPr lang="en-US" sz="4000" dirty="0" err="1" smtClean="0">
                <a:latin typeface="Arial Narrow" pitchFamily="34" charset="0"/>
              </a:rPr>
              <a:t>cepat</a:t>
            </a:r>
            <a:r>
              <a:rPr lang="en-US" sz="4000" dirty="0" smtClean="0">
                <a:latin typeface="Arial Narrow" pitchFamily="34" charset="0"/>
              </a:rPr>
              <a:t> </a:t>
            </a:r>
            <a:r>
              <a:rPr lang="en-US" sz="4000" dirty="0" err="1" smtClean="0">
                <a:latin typeface="Arial Narrow" pitchFamily="34" charset="0"/>
              </a:rPr>
              <a:t>atau</a:t>
            </a:r>
            <a:r>
              <a:rPr lang="en-US" sz="4000" dirty="0" smtClean="0">
                <a:latin typeface="Arial Narrow" pitchFamily="34" charset="0"/>
              </a:rPr>
              <a:t> </a:t>
            </a:r>
            <a:r>
              <a:rPr lang="en-US" sz="4000" dirty="0" err="1" smtClean="0">
                <a:latin typeface="Arial Narrow" pitchFamily="34" charset="0"/>
              </a:rPr>
              <a:t>terlalu</a:t>
            </a:r>
            <a:r>
              <a:rPr lang="en-US" sz="4000" dirty="0" smtClean="0">
                <a:latin typeface="Arial Narrow" pitchFamily="34" charset="0"/>
              </a:rPr>
              <a:t> </a:t>
            </a:r>
            <a:r>
              <a:rPr lang="en-US" sz="4000" dirty="0" err="1" smtClean="0">
                <a:latin typeface="Arial Narrow" pitchFamily="34" charset="0"/>
              </a:rPr>
              <a:t>lambat</a:t>
            </a:r>
            <a:r>
              <a:rPr lang="en-US" sz="4000" dirty="0" smtClean="0">
                <a:latin typeface="Arial Narrow" pitchFamily="34" charset="0"/>
              </a:rPr>
              <a:t>.</a:t>
            </a:r>
            <a:endParaRPr lang="id-ID" sz="4000" dirty="0" smtClean="0">
              <a:latin typeface="Arial Narrow" pitchFamily="34" charset="0"/>
            </a:endParaRPr>
          </a:p>
          <a:p>
            <a:pPr lvl="0"/>
            <a:endParaRPr lang="id-ID" sz="4000" dirty="0" smtClean="0">
              <a:latin typeface="Arial Narrow" pitchFamily="34" charset="0"/>
            </a:endParaRPr>
          </a:p>
          <a:p>
            <a:pPr lvl="0"/>
            <a:r>
              <a:rPr lang="en-US" sz="4000" dirty="0" smtClean="0">
                <a:solidFill>
                  <a:srgbClr val="FF0000"/>
                </a:solidFill>
                <a:latin typeface="Arial Narrow" pitchFamily="34" charset="0"/>
              </a:rPr>
              <a:t>Articulation (</a:t>
            </a:r>
            <a:r>
              <a:rPr lang="en-US" sz="4000" dirty="0" err="1" smtClean="0">
                <a:solidFill>
                  <a:srgbClr val="FF0000"/>
                </a:solidFill>
                <a:latin typeface="Arial Narrow" pitchFamily="34" charset="0"/>
              </a:rPr>
              <a:t>artikulasi</a:t>
            </a:r>
            <a:r>
              <a:rPr lang="en-US" sz="4000" dirty="0" smtClean="0">
                <a:solidFill>
                  <a:srgbClr val="FF0000"/>
                </a:solidFill>
                <a:latin typeface="Arial Narrow" pitchFamily="34" charset="0"/>
              </a:rPr>
              <a:t>). </a:t>
            </a:r>
            <a:endParaRPr lang="id-ID" sz="4000" dirty="0" smtClean="0">
              <a:solidFill>
                <a:srgbClr val="FF0000"/>
              </a:solidFill>
              <a:latin typeface="Arial Narrow" pitchFamily="34" charset="0"/>
            </a:endParaRPr>
          </a:p>
          <a:p>
            <a:pPr lvl="0">
              <a:buNone/>
            </a:pPr>
            <a:r>
              <a:rPr lang="id-ID" sz="4000" dirty="0" smtClean="0">
                <a:latin typeface="Arial Narrow" pitchFamily="34" charset="0"/>
              </a:rPr>
              <a:t>	</a:t>
            </a:r>
            <a:r>
              <a:rPr lang="en-US" sz="4000" dirty="0" err="1" smtClean="0">
                <a:latin typeface="Arial Narrow" pitchFamily="34" charset="0"/>
              </a:rPr>
              <a:t>Yaitu</a:t>
            </a:r>
            <a:r>
              <a:rPr lang="en-US" sz="4000" dirty="0" smtClean="0">
                <a:latin typeface="Arial Narrow" pitchFamily="34" charset="0"/>
              </a:rPr>
              <a:t> </a:t>
            </a:r>
            <a:r>
              <a:rPr lang="en-US" sz="4000" dirty="0" err="1" smtClean="0">
                <a:latin typeface="Arial Narrow" pitchFamily="34" charset="0"/>
              </a:rPr>
              <a:t>kejelasan</a:t>
            </a:r>
            <a:r>
              <a:rPr lang="en-US" sz="4000" dirty="0" smtClean="0">
                <a:latin typeface="Arial Narrow" pitchFamily="34" charset="0"/>
              </a:rPr>
              <a:t> </a:t>
            </a:r>
            <a:r>
              <a:rPr lang="en-US" sz="4000" dirty="0" err="1" smtClean="0">
                <a:latin typeface="Arial Narrow" pitchFamily="34" charset="0"/>
              </a:rPr>
              <a:t>pengucapan</a:t>
            </a:r>
            <a:r>
              <a:rPr lang="en-US" sz="4000" dirty="0" smtClean="0">
                <a:latin typeface="Arial Narrow" pitchFamily="34" charset="0"/>
              </a:rPr>
              <a:t> </a:t>
            </a:r>
            <a:r>
              <a:rPr lang="en-US" sz="4000" dirty="0" err="1" smtClean="0">
                <a:latin typeface="Arial Narrow" pitchFamily="34" charset="0"/>
              </a:rPr>
              <a:t>kalimat</a:t>
            </a:r>
            <a:r>
              <a:rPr lang="en-US" sz="4000" dirty="0" smtClean="0">
                <a:latin typeface="Arial Narrow" pitchFamily="34" charset="0"/>
              </a:rPr>
              <a:t>, </a:t>
            </a:r>
            <a:r>
              <a:rPr lang="en-US" sz="4000" dirty="0" err="1" smtClean="0">
                <a:latin typeface="Arial Narrow" pitchFamily="34" charset="0"/>
              </a:rPr>
              <a:t>pelafalan</a:t>
            </a:r>
            <a:r>
              <a:rPr lang="en-US" sz="4000" dirty="0" smtClean="0">
                <a:latin typeface="Arial Narrow" pitchFamily="34" charset="0"/>
              </a:rPr>
              <a:t> </a:t>
            </a:r>
            <a:r>
              <a:rPr lang="en-US" sz="4000" dirty="0" err="1" smtClean="0">
                <a:latin typeface="Arial Narrow" pitchFamily="34" charset="0"/>
              </a:rPr>
              <a:t>kata</a:t>
            </a:r>
            <a:r>
              <a:rPr lang="en-US" sz="4000" dirty="0" smtClean="0">
                <a:latin typeface="Arial Narrow" pitchFamily="34" charset="0"/>
              </a:rPr>
              <a:t>.</a:t>
            </a:r>
            <a:endParaRPr lang="id-ID" sz="4000" dirty="0" smtClean="0">
              <a:latin typeface="Arial Narrow" pitchFamily="34" charset="0"/>
            </a:endParaRPr>
          </a:p>
          <a:p>
            <a:pPr>
              <a:buNone/>
            </a:pPr>
            <a:endParaRPr lang="id-ID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3600" b="1" dirty="0" smtClean="0">
                <a:solidFill>
                  <a:srgbClr val="FF0000"/>
                </a:solidFill>
                <a:latin typeface="Arial Narrow" pitchFamily="34" charset="0"/>
              </a:rPr>
              <a:t>Inflexion (</a:t>
            </a:r>
            <a:r>
              <a:rPr lang="en-US" sz="3600" b="1" dirty="0" err="1" smtClean="0">
                <a:solidFill>
                  <a:srgbClr val="FF0000"/>
                </a:solidFill>
                <a:latin typeface="Arial Narrow" pitchFamily="34" charset="0"/>
              </a:rPr>
              <a:t>infleksi</a:t>
            </a:r>
            <a:r>
              <a:rPr lang="en-US" sz="3600" b="1" dirty="0" smtClean="0">
                <a:solidFill>
                  <a:srgbClr val="FF0000"/>
                </a:solidFill>
                <a:latin typeface="Arial Narrow" pitchFamily="34" charset="0"/>
              </a:rPr>
              <a:t>). </a:t>
            </a:r>
            <a:endParaRPr lang="id-ID" sz="3600" b="1" dirty="0" smtClean="0">
              <a:solidFill>
                <a:srgbClr val="FF0000"/>
              </a:solidFill>
              <a:latin typeface="Arial Narrow" pitchFamily="34" charset="0"/>
            </a:endParaRPr>
          </a:p>
          <a:p>
            <a:pPr lvl="0">
              <a:buNone/>
            </a:pPr>
            <a:r>
              <a:rPr lang="id-ID" sz="3600" dirty="0" smtClean="0">
                <a:latin typeface="Arial Narrow" pitchFamily="34" charset="0"/>
              </a:rPr>
              <a:t>	</a:t>
            </a:r>
            <a:r>
              <a:rPr lang="en-US" sz="3600" dirty="0" err="1" smtClean="0">
                <a:latin typeface="Arial Narrow" pitchFamily="34" charset="0"/>
              </a:rPr>
              <a:t>Lagu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kalimat</a:t>
            </a:r>
            <a:r>
              <a:rPr lang="en-US" sz="3600" dirty="0" smtClean="0">
                <a:latin typeface="Arial Narrow" pitchFamily="34" charset="0"/>
              </a:rPr>
              <a:t>, </a:t>
            </a:r>
            <a:r>
              <a:rPr lang="en-US" sz="3600" dirty="0" err="1" smtClean="0">
                <a:latin typeface="Arial Narrow" pitchFamily="34" charset="0"/>
              </a:rPr>
              <a:t>perubahan</a:t>
            </a:r>
            <a:r>
              <a:rPr lang="en-US" sz="3600" dirty="0" smtClean="0">
                <a:latin typeface="Arial Narrow" pitchFamily="34" charset="0"/>
              </a:rPr>
              <a:t> nada </a:t>
            </a:r>
            <a:r>
              <a:rPr lang="en-US" sz="3600" dirty="0" err="1" smtClean="0">
                <a:latin typeface="Arial Narrow" pitchFamily="34" charset="0"/>
              </a:rPr>
              <a:t>suara</a:t>
            </a:r>
            <a:r>
              <a:rPr lang="en-US" sz="3600" dirty="0" smtClean="0">
                <a:latin typeface="Arial Narrow" pitchFamily="34" charset="0"/>
              </a:rPr>
              <a:t>, </a:t>
            </a:r>
            <a:r>
              <a:rPr lang="en-US" sz="3600" dirty="0" err="1" smtClean="0">
                <a:latin typeface="Arial Narrow" pitchFamily="34" charset="0"/>
              </a:rPr>
              <a:t>hindari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pengucapan</a:t>
            </a:r>
            <a:r>
              <a:rPr lang="en-US" sz="3600" dirty="0" smtClean="0">
                <a:latin typeface="Arial Narrow" pitchFamily="34" charset="0"/>
              </a:rPr>
              <a:t> yang </a:t>
            </a:r>
            <a:r>
              <a:rPr lang="en-US" sz="3600" dirty="0" err="1" smtClean="0">
                <a:latin typeface="Arial Narrow" pitchFamily="34" charset="0"/>
              </a:rPr>
              <a:t>sama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bagian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setiap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kata</a:t>
            </a:r>
            <a:r>
              <a:rPr lang="en-US" sz="3600" dirty="0" smtClean="0">
                <a:latin typeface="Arial Narrow" pitchFamily="34" charset="0"/>
              </a:rPr>
              <a:t>(</a:t>
            </a:r>
            <a:r>
              <a:rPr lang="en-US" sz="3600" dirty="0" err="1" smtClean="0">
                <a:latin typeface="Arial Narrow" pitchFamily="34" charset="0"/>
              </a:rPr>
              <a:t>reeduncancy</a:t>
            </a:r>
            <a:r>
              <a:rPr lang="en-US" sz="3600" dirty="0" smtClean="0">
                <a:latin typeface="Arial Narrow" pitchFamily="34" charset="0"/>
              </a:rPr>
              <a:t>). </a:t>
            </a:r>
            <a:r>
              <a:rPr lang="en-US" sz="3600" dirty="0" err="1" smtClean="0">
                <a:latin typeface="Arial Narrow" pitchFamily="34" charset="0"/>
              </a:rPr>
              <a:t>Inflesi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naik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menunjukan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adanya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lanjutan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kalimat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atau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menurun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untuk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menunjukan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akhir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kalimat</a:t>
            </a:r>
            <a:r>
              <a:rPr lang="en-US" sz="3600" dirty="0" smtClean="0">
                <a:latin typeface="Arial Narrow" pitchFamily="34" charset="0"/>
              </a:rPr>
              <a:t>.</a:t>
            </a:r>
            <a:endParaRPr lang="id-ID" sz="3600" dirty="0" smtClean="0">
              <a:latin typeface="Arial Narrow" pitchFamily="34" charset="0"/>
            </a:endParaRPr>
          </a:p>
          <a:p>
            <a:endParaRPr lang="id-ID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id-ID" sz="4000" dirty="0" smtClean="0">
                <a:solidFill>
                  <a:srgbClr val="FF0000"/>
                </a:solidFill>
                <a:latin typeface="Arial Narrow" pitchFamily="34" charset="0"/>
              </a:rPr>
              <a:t>Nafas</a:t>
            </a:r>
          </a:p>
          <a:p>
            <a:pPr lvl="0">
              <a:buNone/>
            </a:pPr>
            <a:r>
              <a:rPr lang="id-ID" sz="4000" dirty="0" smtClean="0">
                <a:latin typeface="Arial Narrow" pitchFamily="34" charset="0"/>
              </a:rPr>
              <a:t>	Nafas berada di perut (tarik ke dalam). Atur nafas supaya jangan tersendat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Ingat...!!!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id-ID" sz="3600" dirty="0" smtClean="0">
                <a:latin typeface="Arial Narrow" pitchFamily="34" charset="0"/>
              </a:rPr>
              <a:t>Jika terjadi kesalahan dalam ucapan maka harus katakan: </a:t>
            </a:r>
            <a:r>
              <a:rPr lang="id-ID" sz="3600" b="1" dirty="0" smtClean="0">
                <a:latin typeface="Arial Narrow" pitchFamily="34" charset="0"/>
              </a:rPr>
              <a:t>Maksud kami .....</a:t>
            </a:r>
          </a:p>
          <a:p>
            <a:pPr lvl="0"/>
            <a:endParaRPr lang="id-ID" sz="3600" dirty="0" smtClean="0">
              <a:latin typeface="Arial Narrow" pitchFamily="34" charset="0"/>
            </a:endParaRPr>
          </a:p>
          <a:p>
            <a:r>
              <a:rPr lang="id-ID" sz="3600" dirty="0" smtClean="0">
                <a:latin typeface="Arial Narrow" pitchFamily="34" charset="0"/>
              </a:rPr>
              <a:t>Contoh: pada hari ini Sabtu, 6 Juli, </a:t>
            </a:r>
            <a:r>
              <a:rPr lang="id-ID" sz="3600" b="1" dirty="0" smtClean="0">
                <a:latin typeface="Arial Narrow" pitchFamily="34" charset="0"/>
              </a:rPr>
              <a:t>maksud kami </a:t>
            </a:r>
            <a:r>
              <a:rPr lang="id-ID" sz="3600" dirty="0" smtClean="0">
                <a:latin typeface="Arial Narrow" pitchFamily="34" charset="0"/>
              </a:rPr>
              <a:t>7 Juli 2018.</a:t>
            </a:r>
          </a:p>
          <a:p>
            <a:endParaRPr lang="id-ID" sz="3600" dirty="0" smtClean="0">
              <a:latin typeface="Arial Narrow" pitchFamily="34" charset="0"/>
            </a:endParaRPr>
          </a:p>
          <a:p>
            <a:pPr lvl="0"/>
            <a:r>
              <a:rPr lang="id-ID" sz="3600" dirty="0" smtClean="0">
                <a:latin typeface="Arial Narrow" pitchFamily="34" charset="0"/>
              </a:rPr>
              <a:t>Jangan memberikan komentar apapun setelah ada sambutan/laporan panitia/suatu event dalam acara resmi.</a:t>
            </a:r>
          </a:p>
          <a:p>
            <a:endParaRPr lang="id-ID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id-ID" sz="3200" b="1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id-ID" sz="4800" b="1" dirty="0" smtClean="0">
              <a:latin typeface="Arial Narrow" pitchFamily="34" charset="0"/>
            </a:endParaRPr>
          </a:p>
          <a:p>
            <a:pPr algn="ctr">
              <a:buNone/>
            </a:pPr>
            <a:r>
              <a:rPr lang="id-ID" sz="4800" b="1" dirty="0" smtClean="0">
                <a:solidFill>
                  <a:srgbClr val="FF0000"/>
                </a:solidFill>
                <a:latin typeface="Arial Narrow" pitchFamily="34" charset="0"/>
              </a:rPr>
              <a:t>Persiapan pada Saat, Sebelum dan Saat ber MC</a:t>
            </a:r>
          </a:p>
          <a:p>
            <a:pPr algn="ctr">
              <a:buNone/>
            </a:pPr>
            <a:endParaRPr lang="id-ID" sz="4800" b="1" dirty="0" smtClean="0">
              <a:solidFill>
                <a:srgbClr val="FF0000"/>
              </a:solidFill>
              <a:latin typeface="Arial Narrow" pitchFamily="34" charset="0"/>
            </a:endParaRPr>
          </a:p>
          <a:p>
            <a:pPr algn="ctr">
              <a:buNone/>
            </a:pPr>
            <a:r>
              <a:rPr lang="id-ID" b="1" dirty="0" smtClean="0">
                <a:solidFill>
                  <a:srgbClr val="FF0000"/>
                </a:solidFill>
                <a:latin typeface="Arial Narrow" pitchFamily="34" charset="0"/>
              </a:rPr>
              <a:t>Oleh</a:t>
            </a:r>
          </a:p>
          <a:p>
            <a:pPr algn="ctr">
              <a:buNone/>
            </a:pPr>
            <a:r>
              <a:rPr lang="id-ID" b="1" dirty="0" smtClean="0">
                <a:solidFill>
                  <a:srgbClr val="FF0000"/>
                </a:solidFill>
                <a:latin typeface="Arial Narrow" pitchFamily="34" charset="0"/>
              </a:rPr>
              <a:t>Hesni Neno</a:t>
            </a:r>
            <a:endParaRPr lang="id-ID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id-ID" dirty="0" smtClean="0">
                <a:solidFill>
                  <a:srgbClr val="FF0000"/>
                </a:solidFill>
                <a:latin typeface="Arial Narrow" pitchFamily="34" charset="0"/>
              </a:rPr>
              <a:t>Percaya Diri (mental)</a:t>
            </a:r>
          </a:p>
          <a:p>
            <a:pPr lvl="0" algn="just">
              <a:buNone/>
            </a:pPr>
            <a:r>
              <a:rPr lang="id-ID" dirty="0" smtClean="0">
                <a:latin typeface="Arial Narrow" pitchFamily="34" charset="0"/>
              </a:rPr>
              <a:t>	Pastikan anda </a:t>
            </a:r>
            <a:r>
              <a:rPr lang="id-ID" dirty="0" smtClean="0">
                <a:solidFill>
                  <a:srgbClr val="FF0000"/>
                </a:solidFill>
                <a:latin typeface="Arial Narrow" pitchFamily="34" charset="0"/>
              </a:rPr>
              <a:t>tidak grogi </a:t>
            </a:r>
            <a:r>
              <a:rPr lang="id-ID" dirty="0" smtClean="0">
                <a:latin typeface="Arial Narrow" pitchFamily="34" charset="0"/>
              </a:rPr>
              <a:t>pada saat atau sebelum memandu acara.</a:t>
            </a:r>
          </a:p>
          <a:p>
            <a:pPr lvl="0">
              <a:buNone/>
            </a:pPr>
            <a:endParaRPr lang="id-ID" dirty="0" smtClean="0">
              <a:latin typeface="Arial Narrow" pitchFamily="34" charset="0"/>
            </a:endParaRPr>
          </a:p>
          <a:p>
            <a:pPr algn="just"/>
            <a:r>
              <a:rPr lang="id-ID" dirty="0" smtClean="0">
                <a:latin typeface="Arial Narrow" pitchFamily="34" charset="0"/>
              </a:rPr>
              <a:t>Atasi grogi: Tiba lebih dahulu di tempat acara. Usap/pegang seuatu barang/ isi tangan di saku. Tes mic. Ucapkan kata kata-kata pembuka/ pengantar: Cth: </a:t>
            </a:r>
            <a:r>
              <a:rPr lang="id-ID" i="1" dirty="0" smtClean="0">
                <a:latin typeface="Arial Narrow" pitchFamily="34" charset="0"/>
              </a:rPr>
              <a:t>Mohon perhatian, bagi para pengguna telepon genggaman dimohon untuk memilih  modus diam selama acara berlangsung, terima kasih.</a:t>
            </a:r>
            <a:endParaRPr lang="id-ID" dirty="0" smtClean="0">
              <a:latin typeface="Arial Narrow" pitchFamily="34" charset="0"/>
            </a:endParaRPr>
          </a:p>
          <a:p>
            <a:endParaRPr lang="id-ID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id-ID" dirty="0" smtClean="0">
                <a:solidFill>
                  <a:srgbClr val="FF0000"/>
                </a:solidFill>
                <a:latin typeface="Arial Narrow" pitchFamily="34" charset="0"/>
              </a:rPr>
              <a:t>Penamilan menarik</a:t>
            </a:r>
          </a:p>
          <a:p>
            <a:pPr lvl="0">
              <a:buNone/>
            </a:pPr>
            <a:r>
              <a:rPr lang="id-ID" dirty="0" smtClean="0">
                <a:latin typeface="Arial Narrow" pitchFamily="34" charset="0"/>
              </a:rPr>
              <a:t>	MC harus berpakian rapi (nasional).</a:t>
            </a:r>
          </a:p>
          <a:p>
            <a:pPr lvl="0">
              <a:buNone/>
            </a:pPr>
            <a:endParaRPr lang="id-ID" dirty="0" smtClean="0">
              <a:latin typeface="Arial Narrow" pitchFamily="34" charset="0"/>
            </a:endParaRPr>
          </a:p>
          <a:p>
            <a:pPr lvl="0"/>
            <a:r>
              <a:rPr lang="id-ID" dirty="0" smtClean="0">
                <a:solidFill>
                  <a:srgbClr val="FF0000"/>
                </a:solidFill>
                <a:latin typeface="Arial Narrow" pitchFamily="34" charset="0"/>
              </a:rPr>
              <a:t>Jangan Terlambat</a:t>
            </a:r>
          </a:p>
          <a:p>
            <a:pPr lvl="0">
              <a:buNone/>
            </a:pPr>
            <a:r>
              <a:rPr lang="id-ID" dirty="0" smtClean="0">
                <a:latin typeface="Arial Narrow" pitchFamily="34" charset="0"/>
              </a:rPr>
              <a:t>	MC harus datang sebelum acara mulai</a:t>
            </a:r>
          </a:p>
          <a:p>
            <a:pPr lvl="0">
              <a:buNone/>
            </a:pPr>
            <a:endParaRPr lang="id-ID" dirty="0" smtClean="0">
              <a:latin typeface="Arial Narrow" pitchFamily="34" charset="0"/>
            </a:endParaRPr>
          </a:p>
          <a:p>
            <a:pPr lvl="0"/>
            <a:r>
              <a:rPr lang="id-ID" dirty="0" smtClean="0">
                <a:solidFill>
                  <a:srgbClr val="FF0000"/>
                </a:solidFill>
                <a:latin typeface="Arial Narrow" pitchFamily="34" charset="0"/>
              </a:rPr>
              <a:t>Mimic</a:t>
            </a:r>
          </a:p>
          <a:p>
            <a:pPr lvl="0">
              <a:buNone/>
            </a:pPr>
            <a:r>
              <a:rPr lang="id-ID" dirty="0" smtClean="0">
                <a:latin typeface="Arial Narrow" pitchFamily="34" charset="0"/>
              </a:rPr>
              <a:t>	MC memiliki raut muka senyum sehingga kelihatan bahagia (bukan sedih).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 dirty="0" smtClean="0">
                <a:solidFill>
                  <a:srgbClr val="FF0000"/>
                </a:solidFill>
                <a:latin typeface="Arial Narrow" pitchFamily="34" charset="0"/>
              </a:rPr>
              <a:t>Kuasai Audiens</a:t>
            </a:r>
          </a:p>
          <a:p>
            <a:pPr lvl="0">
              <a:buNone/>
            </a:pPr>
            <a:r>
              <a:rPr lang="id-ID" dirty="0" smtClean="0">
                <a:latin typeface="Arial Narrow" pitchFamily="34" charset="0"/>
              </a:rPr>
              <a:t>	MC harus mengenal nama dan jabatan pejabat yang hadir. Pandangan ke audiens (jangan tunduk atau monoton pada satu titik saja).</a:t>
            </a:r>
          </a:p>
          <a:p>
            <a:pPr lvl="0">
              <a:buNone/>
            </a:pPr>
            <a:endParaRPr lang="id-ID" dirty="0" smtClean="0">
              <a:latin typeface="Arial Narrow" pitchFamily="34" charset="0"/>
            </a:endParaRPr>
          </a:p>
          <a:p>
            <a:pPr lvl="0"/>
            <a:r>
              <a:rPr lang="id-ID" dirty="0" smtClean="0">
                <a:solidFill>
                  <a:srgbClr val="FF0000"/>
                </a:solidFill>
                <a:latin typeface="Arial Narrow" pitchFamily="34" charset="0"/>
              </a:rPr>
              <a:t>Mengetahui Susunan Acara Kegiatan</a:t>
            </a:r>
          </a:p>
          <a:p>
            <a:pPr lvl="0">
              <a:buNone/>
            </a:pPr>
            <a:r>
              <a:rPr lang="id-ID" dirty="0" smtClean="0">
                <a:latin typeface="Arial Narrow" pitchFamily="34" charset="0"/>
              </a:rPr>
              <a:t>	Serorang MC wajib mengetahui susunan acara.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b="1" dirty="0">
              <a:solidFill>
                <a:srgbClr val="002060"/>
              </a:solidFill>
              <a:latin typeface="Bodoni MT Poster Compresse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id-ID" b="1" dirty="0" smtClean="0">
              <a:solidFill>
                <a:srgbClr val="002060"/>
              </a:solidFill>
              <a:latin typeface="Bodoni MT Poster Compressed" pitchFamily="18" charset="0"/>
            </a:endParaRPr>
          </a:p>
          <a:p>
            <a:pPr algn="ctr">
              <a:buNone/>
            </a:pPr>
            <a:endParaRPr lang="id-ID" b="1" dirty="0" smtClean="0">
              <a:solidFill>
                <a:srgbClr val="002060"/>
              </a:solidFill>
              <a:latin typeface="Bodoni MT Poster Compressed" pitchFamily="18" charset="0"/>
            </a:endParaRPr>
          </a:p>
          <a:p>
            <a:pPr algn="ctr">
              <a:buNone/>
            </a:pPr>
            <a:r>
              <a:rPr lang="id-ID" sz="6000" b="1" dirty="0" smtClean="0">
                <a:solidFill>
                  <a:srgbClr val="002060"/>
                </a:solidFill>
                <a:latin typeface="Bodoni MT Poster Compressed" pitchFamily="18" charset="0"/>
              </a:rPr>
              <a:t>KETERAMPILAN BERKOMUNIKASI</a:t>
            </a:r>
          </a:p>
          <a:p>
            <a:pPr algn="ctr">
              <a:buNone/>
            </a:pPr>
            <a:r>
              <a:rPr lang="id-ID" sz="4000" b="1" dirty="0" smtClean="0">
                <a:solidFill>
                  <a:srgbClr val="002060"/>
                </a:solidFill>
                <a:latin typeface="Bodoni MT Poster Compressed" pitchFamily="18" charset="0"/>
              </a:rPr>
              <a:t>Oleh</a:t>
            </a:r>
          </a:p>
          <a:p>
            <a:pPr algn="ctr">
              <a:buNone/>
            </a:pPr>
            <a:r>
              <a:rPr lang="id-ID" sz="4000" b="1" dirty="0" smtClean="0">
                <a:solidFill>
                  <a:srgbClr val="002060"/>
                </a:solidFill>
                <a:latin typeface="Bodoni MT Poster Compressed" pitchFamily="18" charset="0"/>
              </a:rPr>
              <a:t>Martinus Lafu Salu</a:t>
            </a:r>
            <a:endParaRPr lang="id-ID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d-ID" dirty="0" smtClean="0">
                <a:solidFill>
                  <a:srgbClr val="C00000"/>
                </a:solidFill>
                <a:latin typeface="Arial Black" pitchFamily="34" charset="0"/>
              </a:rPr>
              <a:t>Pengantar</a:t>
            </a:r>
            <a:endParaRPr lang="id-ID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>
                <a:latin typeface="Arial Narrow" pitchFamily="34" charset="0"/>
              </a:rPr>
              <a:t>Pada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dasarnya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manusia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dikarunia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talenta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dan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memiliki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kemampuan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berbicara</a:t>
            </a:r>
            <a:r>
              <a:rPr lang="en-US" dirty="0" smtClean="0">
                <a:latin typeface="Arial Narrow" pitchFamily="34" charset="0"/>
              </a:rPr>
              <a:t>. </a:t>
            </a:r>
            <a:r>
              <a:rPr lang="en-US" i="1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Keterampilan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berbicara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di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depan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umum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merupakan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salah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satu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keterampilan</a:t>
            </a:r>
            <a:r>
              <a:rPr lang="en-US" dirty="0" smtClean="0">
                <a:latin typeface="Arial Narrow" pitchFamily="34" charset="0"/>
              </a:rPr>
              <a:t> yang </a:t>
            </a:r>
            <a:r>
              <a:rPr lang="en-US" dirty="0" err="1" smtClean="0">
                <a:latin typeface="Arial Narrow" pitchFamily="34" charset="0"/>
              </a:rPr>
              <a:t>diperlukan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oleh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siapa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saja</a:t>
            </a:r>
            <a:r>
              <a:rPr lang="en-US" dirty="0" smtClean="0">
                <a:latin typeface="Arial Narrow" pitchFamily="34" charset="0"/>
              </a:rPr>
              <a:t>. </a:t>
            </a:r>
            <a:endParaRPr lang="id-ID" dirty="0" smtClean="0">
              <a:latin typeface="Arial Narrow" pitchFamily="34" charset="0"/>
            </a:endParaRPr>
          </a:p>
          <a:p>
            <a:endParaRPr lang="id-ID" dirty="0" smtClean="0">
              <a:latin typeface="Arial Narrow" pitchFamily="34" charset="0"/>
            </a:endParaRPr>
          </a:p>
          <a:p>
            <a:r>
              <a:rPr lang="en-US" dirty="0" err="1" smtClean="0">
                <a:latin typeface="Arial Narrow" pitchFamily="34" charset="0"/>
              </a:rPr>
              <a:t>Tidak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semua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orang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dapat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menyampaikan</a:t>
            </a:r>
            <a:r>
              <a:rPr lang="en-US" dirty="0" smtClean="0">
                <a:latin typeface="Arial Narrow" pitchFamily="34" charset="0"/>
              </a:rPr>
              <a:t> idea </a:t>
            </a:r>
            <a:r>
              <a:rPr lang="en-US" dirty="0" err="1" smtClean="0">
                <a:latin typeface="Arial Narrow" pitchFamily="34" charset="0"/>
              </a:rPr>
              <a:t>atau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pendapat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di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depan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umum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dengan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jelas</a:t>
            </a:r>
            <a:r>
              <a:rPr lang="en-US" dirty="0" smtClean="0">
                <a:latin typeface="Arial Narrow" pitchFamily="34" charset="0"/>
              </a:rPr>
              <a:t> yang </a:t>
            </a:r>
            <a:r>
              <a:rPr lang="en-US" dirty="0" err="1" smtClean="0">
                <a:latin typeface="Arial Narrow" pitchFamily="34" charset="0"/>
              </a:rPr>
              <a:t>runtut</a:t>
            </a:r>
            <a:endParaRPr lang="id-ID" dirty="0" smtClean="0">
              <a:latin typeface="Arial Narrow" pitchFamily="34" charset="0"/>
            </a:endParaRPr>
          </a:p>
          <a:p>
            <a:endParaRPr lang="id-ID" dirty="0" smtClean="0">
              <a:latin typeface="Arial Narrow" pitchFamily="34" charset="0"/>
            </a:endParaRPr>
          </a:p>
          <a:p>
            <a:r>
              <a:rPr lang="en-US" dirty="0" err="1" smtClean="0">
                <a:latin typeface="Arial Narrow" pitchFamily="34" charset="0"/>
              </a:rPr>
              <a:t>Ketrampilan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berkomunikasi</a:t>
            </a:r>
            <a:r>
              <a:rPr lang="en-US" dirty="0" smtClean="0">
                <a:latin typeface="Arial Narrow" pitchFamily="34" charset="0"/>
              </a:rPr>
              <a:t>, </a:t>
            </a:r>
            <a:r>
              <a:rPr lang="en-US" dirty="0" err="1" smtClean="0">
                <a:latin typeface="Arial Narrow" pitchFamily="34" charset="0"/>
              </a:rPr>
              <a:t>didapat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dengan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cara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berlatih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dan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berlatih</a:t>
            </a:r>
            <a:r>
              <a:rPr lang="en-US" dirty="0" smtClean="0">
                <a:latin typeface="Arial Narrow" pitchFamily="34" charset="0"/>
              </a:rPr>
              <a:t>, </a:t>
            </a:r>
            <a:r>
              <a:rPr lang="en-US" dirty="0" err="1" smtClean="0">
                <a:latin typeface="Arial Narrow" pitchFamily="34" charset="0"/>
              </a:rPr>
              <a:t>sehinggah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dalam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berkomunikasi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di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depan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umum</a:t>
            </a:r>
            <a:r>
              <a:rPr lang="en-US" dirty="0" smtClean="0">
                <a:latin typeface="Arial Narrow" pitchFamily="34" charset="0"/>
              </a:rPr>
              <a:t>, </a:t>
            </a:r>
            <a:r>
              <a:rPr lang="en-US" dirty="0" err="1" smtClean="0">
                <a:latin typeface="Arial Narrow" pitchFamily="34" charset="0"/>
              </a:rPr>
              <a:t>seseorang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tidak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perlu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memikirkan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pola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kalimat</a:t>
            </a:r>
            <a:r>
              <a:rPr lang="en-US" dirty="0" smtClean="0">
                <a:latin typeface="Arial Narrow" pitchFamily="34" charset="0"/>
              </a:rPr>
              <a:t>, </a:t>
            </a:r>
            <a:r>
              <a:rPr lang="en-US" dirty="0" err="1" smtClean="0">
                <a:latin typeface="Arial Narrow" pitchFamily="34" charset="0"/>
              </a:rPr>
              <a:t>bagaimna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cara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menyapa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pendengar</a:t>
            </a:r>
            <a:r>
              <a:rPr lang="en-US" dirty="0" smtClean="0">
                <a:latin typeface="Arial Narrow" pitchFamily="34" charset="0"/>
              </a:rPr>
              <a:t>, </a:t>
            </a:r>
            <a:r>
              <a:rPr lang="en-US" dirty="0" err="1" smtClean="0">
                <a:latin typeface="Arial Narrow" pitchFamily="34" charset="0"/>
              </a:rPr>
              <a:t>membuka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paparan</a:t>
            </a:r>
            <a:r>
              <a:rPr lang="en-US" dirty="0" smtClean="0">
                <a:latin typeface="Arial Narrow" pitchFamily="34" charset="0"/>
              </a:rPr>
              <a:t>, </a:t>
            </a:r>
            <a:r>
              <a:rPr lang="en-US" dirty="0" err="1" smtClean="0">
                <a:latin typeface="Arial Narrow" pitchFamily="34" charset="0"/>
              </a:rPr>
              <a:t>menyusun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ide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dan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mengakiri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atau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menutup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paparan</a:t>
            </a:r>
            <a:r>
              <a:rPr lang="en-US" dirty="0" smtClean="0">
                <a:latin typeface="Arial Narrow" pitchFamily="34" charset="0"/>
              </a:rPr>
              <a:t>.</a:t>
            </a:r>
            <a:endParaRPr lang="id-ID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 smtClean="0">
                <a:solidFill>
                  <a:srgbClr val="C00000"/>
                </a:solidFill>
                <a:latin typeface="Agency FB" pitchFamily="34" charset="0"/>
              </a:rPr>
              <a:t>Memperhatikan</a:t>
            </a:r>
            <a:r>
              <a:rPr lang="en-US" dirty="0" smtClean="0">
                <a:solidFill>
                  <a:srgbClr val="C00000"/>
                </a:solidFill>
                <a:latin typeface="Agency FB" pitchFamily="34" charset="0"/>
              </a:rPr>
              <a:t> Audience</a:t>
            </a:r>
            <a:endParaRPr lang="id-ID" dirty="0" smtClean="0">
              <a:solidFill>
                <a:srgbClr val="C00000"/>
              </a:solidFill>
              <a:latin typeface="Agency FB" pitchFamily="34" charset="0"/>
            </a:endParaRPr>
          </a:p>
          <a:p>
            <a:pPr>
              <a:buNone/>
            </a:pPr>
            <a:r>
              <a:rPr lang="id-ID" dirty="0" smtClean="0">
                <a:latin typeface="Agency FB" pitchFamily="34" charset="0"/>
              </a:rPr>
              <a:t>	</a:t>
            </a:r>
            <a:r>
              <a:rPr lang="en-US" dirty="0" err="1" smtClean="0">
                <a:latin typeface="Agency FB" pitchFamily="34" charset="0"/>
              </a:rPr>
              <a:t>Seseorang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pembicara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atau</a:t>
            </a:r>
            <a:r>
              <a:rPr lang="en-US" dirty="0" smtClean="0">
                <a:latin typeface="Agency FB" pitchFamily="34" charset="0"/>
              </a:rPr>
              <a:t> presenter </a:t>
            </a:r>
            <a:r>
              <a:rPr lang="en-US" dirty="0" err="1" smtClean="0">
                <a:latin typeface="Agency FB" pitchFamily="34" charset="0"/>
              </a:rPr>
              <a:t>akan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berhasil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menyajikan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makalahnya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apabila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dia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memperhatikan</a:t>
            </a:r>
            <a:r>
              <a:rPr lang="en-US" dirty="0" smtClean="0">
                <a:latin typeface="Agency FB" pitchFamily="34" charset="0"/>
              </a:rPr>
              <a:t> ‘</a:t>
            </a:r>
            <a:r>
              <a:rPr lang="en-US" dirty="0" err="1" smtClean="0">
                <a:latin typeface="Agency FB" pitchFamily="34" charset="0"/>
              </a:rPr>
              <a:t>siapa</a:t>
            </a:r>
            <a:r>
              <a:rPr lang="en-US" dirty="0" smtClean="0">
                <a:latin typeface="Agency FB" pitchFamily="34" charset="0"/>
              </a:rPr>
              <a:t> yang </a:t>
            </a:r>
            <a:r>
              <a:rPr lang="en-US" dirty="0" err="1" smtClean="0">
                <a:latin typeface="Agency FB" pitchFamily="34" charset="0"/>
              </a:rPr>
              <a:t>hadir</a:t>
            </a:r>
            <a:r>
              <a:rPr lang="en-US" dirty="0" smtClean="0">
                <a:latin typeface="Agency FB" pitchFamily="34" charset="0"/>
              </a:rPr>
              <a:t>’ </a:t>
            </a:r>
            <a:r>
              <a:rPr lang="en-US" dirty="0" err="1" smtClean="0">
                <a:latin typeface="Agency FB" pitchFamily="34" charset="0"/>
              </a:rPr>
              <a:t>dalam</a:t>
            </a:r>
            <a:r>
              <a:rPr lang="en-US" dirty="0" smtClean="0">
                <a:latin typeface="Agency FB" pitchFamily="34" charset="0"/>
              </a:rPr>
              <a:t> forum </a:t>
            </a:r>
            <a:r>
              <a:rPr lang="en-US" dirty="0" err="1" smtClean="0">
                <a:latin typeface="Agency FB" pitchFamily="34" charset="0"/>
              </a:rPr>
              <a:t>tersebut</a:t>
            </a:r>
            <a:r>
              <a:rPr lang="en-US" dirty="0" smtClean="0">
                <a:latin typeface="Agency FB" pitchFamily="34" charset="0"/>
              </a:rPr>
              <a:t>. Dari </a:t>
            </a:r>
            <a:r>
              <a:rPr lang="en-US" dirty="0" err="1" smtClean="0">
                <a:latin typeface="Agency FB" pitchFamily="34" charset="0"/>
              </a:rPr>
              <a:t>golongan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pejabat</a:t>
            </a:r>
            <a:r>
              <a:rPr lang="en-US" dirty="0" smtClean="0">
                <a:latin typeface="Agency FB" pitchFamily="34" charset="0"/>
              </a:rPr>
              <a:t>, </a:t>
            </a:r>
            <a:r>
              <a:rPr lang="en-US" dirty="0" err="1" smtClean="0">
                <a:latin typeface="Agency FB" pitchFamily="34" charset="0"/>
              </a:rPr>
              <a:t>orang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terpelajar,atau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masyarakat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awam</a:t>
            </a:r>
            <a:r>
              <a:rPr lang="en-US" dirty="0" smtClean="0">
                <a:latin typeface="Agency FB" pitchFamily="34" charset="0"/>
              </a:rPr>
              <a:t> yang </a:t>
            </a:r>
            <a:r>
              <a:rPr lang="en-US" dirty="0" err="1" smtClean="0">
                <a:latin typeface="Agency FB" pitchFamily="34" charset="0"/>
              </a:rPr>
              <a:t>mungkin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memiliki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pengetahuan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ysang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sederhana</a:t>
            </a:r>
            <a:r>
              <a:rPr lang="en-US" dirty="0" smtClean="0">
                <a:latin typeface="Agency FB" pitchFamily="34" charset="0"/>
              </a:rPr>
              <a:t>. </a:t>
            </a:r>
            <a:r>
              <a:rPr lang="en-US" dirty="0" err="1" smtClean="0">
                <a:latin typeface="Agency FB" pitchFamily="34" charset="0"/>
              </a:rPr>
              <a:t>Untuk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itu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sangat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disarankan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kepada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i="1" dirty="0" smtClean="0">
                <a:latin typeface="Agency FB" pitchFamily="34" charset="0"/>
              </a:rPr>
              <a:t>presenter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supaya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tidak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datang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terlambat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di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tempat</a:t>
            </a:r>
            <a:r>
              <a:rPr lang="en-US" dirty="0" smtClean="0">
                <a:latin typeface="Agency FB" pitchFamily="34" charset="0"/>
              </a:rPr>
              <a:t> </a:t>
            </a:r>
            <a:r>
              <a:rPr lang="en-US" dirty="0" err="1" smtClean="0">
                <a:latin typeface="Agency FB" pitchFamily="34" charset="0"/>
              </a:rPr>
              <a:t>tersebut</a:t>
            </a:r>
            <a:r>
              <a:rPr lang="en-US" dirty="0" smtClean="0">
                <a:latin typeface="Agency FB" pitchFamily="34" charset="0"/>
              </a:rPr>
              <a:t>.</a:t>
            </a:r>
            <a:endParaRPr lang="id-ID" dirty="0">
              <a:latin typeface="Agency FB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Autofit/>
          </a:bodyPr>
          <a:lstStyle/>
          <a:p>
            <a:r>
              <a:rPr lang="en-US" sz="2800" dirty="0" err="1" smtClean="0">
                <a:solidFill>
                  <a:srgbClr val="C00000"/>
                </a:solidFill>
                <a:latin typeface="Arial Narrow" pitchFamily="34" charset="0"/>
              </a:rPr>
              <a:t>Tujuan</a:t>
            </a:r>
            <a:r>
              <a:rPr lang="en-US" sz="2800" dirty="0" smtClean="0">
                <a:solidFill>
                  <a:srgbClr val="C00000"/>
                </a:solidFill>
                <a:latin typeface="Arial Narrow" pitchFamily="34" charset="0"/>
              </a:rPr>
              <a:t> Yang  </a:t>
            </a:r>
            <a:r>
              <a:rPr lang="en-US" sz="2800" dirty="0" err="1" smtClean="0">
                <a:solidFill>
                  <a:srgbClr val="C00000"/>
                </a:solidFill>
                <a:latin typeface="Arial Narrow" pitchFamily="34" charset="0"/>
              </a:rPr>
              <a:t>Jelas</a:t>
            </a:r>
            <a:r>
              <a:rPr lang="en-US" sz="2800" dirty="0" smtClean="0">
                <a:solidFill>
                  <a:srgbClr val="C00000"/>
                </a:solidFill>
                <a:latin typeface="Arial Narrow" pitchFamily="34" charset="0"/>
              </a:rPr>
              <a:t> (</a:t>
            </a:r>
            <a:r>
              <a:rPr lang="en-US" sz="2800" i="1" dirty="0" smtClean="0">
                <a:solidFill>
                  <a:srgbClr val="C00000"/>
                </a:solidFill>
                <a:latin typeface="Arial Narrow" pitchFamily="34" charset="0"/>
              </a:rPr>
              <a:t>Clear Objective</a:t>
            </a:r>
            <a:r>
              <a:rPr lang="en-US" sz="2800" dirty="0" smtClean="0">
                <a:solidFill>
                  <a:srgbClr val="C00000"/>
                </a:solidFill>
                <a:latin typeface="Arial Narrow" pitchFamily="34" charset="0"/>
              </a:rPr>
              <a:t>)</a:t>
            </a:r>
            <a:endParaRPr lang="id-ID" sz="28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r>
              <a:rPr lang="en-US" sz="2800" dirty="0" err="1" smtClean="0">
                <a:latin typeface="Arial Narrow" pitchFamily="34" charset="0"/>
              </a:rPr>
              <a:t>Apabila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seseorang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hendak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berpidato</a:t>
            </a:r>
            <a:r>
              <a:rPr lang="en-US" sz="2800" dirty="0" smtClean="0">
                <a:latin typeface="Arial Narrow" pitchFamily="34" charset="0"/>
              </a:rPr>
              <a:t>, </a:t>
            </a:r>
            <a:r>
              <a:rPr lang="en-US" sz="2800" dirty="0" err="1" smtClean="0">
                <a:latin typeface="Arial Narrow" pitchFamily="34" charset="0"/>
              </a:rPr>
              <a:t>seharusnya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tahu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apa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tujuannya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ia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melakukan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hal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tersebut</a:t>
            </a:r>
            <a:r>
              <a:rPr lang="en-US" sz="2800" dirty="0" smtClean="0">
                <a:latin typeface="Arial Narrow" pitchFamily="34" charset="0"/>
              </a:rPr>
              <a:t>. </a:t>
            </a:r>
            <a:r>
              <a:rPr lang="en-US" sz="2800" dirty="0" err="1" smtClean="0">
                <a:latin typeface="Arial Narrow" pitchFamily="34" charset="0"/>
              </a:rPr>
              <a:t>Apakah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mau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menyampaikan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informasi</a:t>
            </a:r>
            <a:r>
              <a:rPr lang="en-US" sz="2800" dirty="0" smtClean="0">
                <a:latin typeface="Arial Narrow" pitchFamily="34" charset="0"/>
              </a:rPr>
              <a:t>, </a:t>
            </a:r>
            <a:r>
              <a:rPr lang="en-US" sz="2800" dirty="0" err="1" smtClean="0">
                <a:latin typeface="Arial Narrow" pitchFamily="34" charset="0"/>
              </a:rPr>
              <a:t>menghibur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atau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bahkan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memberi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pelatihan</a:t>
            </a:r>
            <a:r>
              <a:rPr lang="en-US" sz="2800" dirty="0" smtClean="0">
                <a:latin typeface="Arial Narrow" pitchFamily="34" charset="0"/>
              </a:rPr>
              <a:t>? </a:t>
            </a:r>
            <a:endParaRPr lang="id-ID" sz="2800" dirty="0" smtClean="0">
              <a:latin typeface="Arial Narrow" pitchFamily="34" charset="0"/>
            </a:endParaRPr>
          </a:p>
          <a:p>
            <a:endParaRPr lang="id-ID" sz="2800" dirty="0" smtClean="0">
              <a:latin typeface="Arial Narrow" pitchFamily="34" charset="0"/>
            </a:endParaRPr>
          </a:p>
          <a:p>
            <a:r>
              <a:rPr lang="en-US" sz="2800" dirty="0" smtClean="0">
                <a:latin typeface="Arial Narrow" pitchFamily="34" charset="0"/>
              </a:rPr>
              <a:t>Hal </a:t>
            </a:r>
            <a:r>
              <a:rPr lang="en-US" sz="2800" dirty="0" err="1" smtClean="0">
                <a:latin typeface="Arial Narrow" pitchFamily="34" charset="0"/>
              </a:rPr>
              <a:t>ini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sangat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penting</a:t>
            </a:r>
            <a:r>
              <a:rPr lang="en-US" sz="2800" dirty="0" smtClean="0">
                <a:latin typeface="Arial Narrow" pitchFamily="34" charset="0"/>
              </a:rPr>
              <a:t>, </a:t>
            </a:r>
            <a:r>
              <a:rPr lang="en-US" sz="2800" dirty="0" err="1" smtClean="0">
                <a:latin typeface="Arial Narrow" pitchFamily="34" charset="0"/>
              </a:rPr>
              <a:t>mengingat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gaya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atau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jenis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bahasa</a:t>
            </a:r>
            <a:r>
              <a:rPr lang="en-US" sz="2800" dirty="0" smtClean="0">
                <a:latin typeface="Arial Narrow" pitchFamily="34" charset="0"/>
              </a:rPr>
              <a:t> yang </a:t>
            </a:r>
            <a:r>
              <a:rPr lang="en-US" sz="2800" dirty="0" err="1" smtClean="0">
                <a:latin typeface="Arial Narrow" pitchFamily="34" charset="0"/>
              </a:rPr>
              <a:t>akan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digunakan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berbeda</a:t>
            </a:r>
            <a:r>
              <a:rPr lang="en-US" sz="2800" dirty="0" smtClean="0">
                <a:latin typeface="Arial Narrow" pitchFamily="34" charset="0"/>
              </a:rPr>
              <a:t>. </a:t>
            </a:r>
            <a:r>
              <a:rPr lang="en-US" sz="2800" dirty="0" err="1" smtClean="0">
                <a:latin typeface="Arial Narrow" pitchFamily="34" charset="0"/>
              </a:rPr>
              <a:t>Dalam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memberikan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informasi</a:t>
            </a:r>
            <a:r>
              <a:rPr lang="en-US" sz="2800" dirty="0" smtClean="0">
                <a:latin typeface="Arial Narrow" pitchFamily="34" charset="0"/>
              </a:rPr>
              <a:t>, yang </a:t>
            </a:r>
            <a:r>
              <a:rPr lang="en-US" sz="2800" dirty="0" err="1" smtClean="0">
                <a:latin typeface="Arial Narrow" pitchFamily="34" charset="0"/>
              </a:rPr>
              <a:t>deigunakan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seharusnya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sederhana</a:t>
            </a:r>
            <a:r>
              <a:rPr lang="en-US" sz="2800" dirty="0" smtClean="0">
                <a:latin typeface="Arial Narrow" pitchFamily="34" charset="0"/>
              </a:rPr>
              <a:t>, </a:t>
            </a:r>
            <a:r>
              <a:rPr lang="en-US" sz="2800" dirty="0" err="1" smtClean="0">
                <a:latin typeface="Arial Narrow" pitchFamily="34" charset="0"/>
              </a:rPr>
              <a:t>jelas</a:t>
            </a:r>
            <a:r>
              <a:rPr lang="en-US" sz="2800" dirty="0" smtClean="0">
                <a:latin typeface="Arial Narrow" pitchFamily="34" charset="0"/>
              </a:rPr>
              <a:t>, </a:t>
            </a:r>
            <a:r>
              <a:rPr lang="en-US" sz="2800" dirty="0" err="1" smtClean="0">
                <a:latin typeface="Arial Narrow" pitchFamily="34" charset="0"/>
              </a:rPr>
              <a:t>tidak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ada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ketaksaan</a:t>
            </a:r>
            <a:r>
              <a:rPr lang="en-US" sz="2800" dirty="0" smtClean="0">
                <a:latin typeface="Arial Narrow" pitchFamily="34" charset="0"/>
              </a:rPr>
              <a:t> (ambiguity) </a:t>
            </a:r>
            <a:r>
              <a:rPr lang="en-US" sz="2800" dirty="0" err="1" smtClean="0">
                <a:latin typeface="Arial Narrow" pitchFamily="34" charset="0"/>
              </a:rPr>
              <a:t>baik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secara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morfologis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maupun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struktur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bahasanya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i="1" dirty="0" smtClean="0">
                <a:latin typeface="Arial Narrow" pitchFamily="34" charset="0"/>
              </a:rPr>
              <a:t>(grammar),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karena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informasi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tersebut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harus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tersampaikan</a:t>
            </a:r>
            <a:r>
              <a:rPr lang="en-US" sz="2800" dirty="0" smtClean="0">
                <a:latin typeface="Arial Narrow" pitchFamily="34" charset="0"/>
              </a:rPr>
              <a:t>. </a:t>
            </a:r>
            <a:r>
              <a:rPr lang="en-US" sz="2800" dirty="0" err="1" smtClean="0">
                <a:latin typeface="Arial Narrow" pitchFamily="34" charset="0"/>
              </a:rPr>
              <a:t>dipakai</a:t>
            </a:r>
            <a:r>
              <a:rPr lang="en-US" sz="2800" dirty="0" smtClean="0">
                <a:latin typeface="Arial Narrow" pitchFamily="34" charset="0"/>
              </a:rPr>
              <a:t> </a:t>
            </a:r>
            <a:r>
              <a:rPr lang="en-US" sz="2800" dirty="0" err="1" smtClean="0">
                <a:latin typeface="Arial Narrow" pitchFamily="34" charset="0"/>
              </a:rPr>
              <a:t>berulang-ulang</a:t>
            </a:r>
            <a:r>
              <a:rPr lang="en-US" sz="2800" b="1" dirty="0" smtClean="0">
                <a:latin typeface="Arial Narrow" pitchFamily="34" charset="0"/>
              </a:rPr>
              <a:t> </a:t>
            </a:r>
            <a:endParaRPr lang="id-ID" sz="2800" dirty="0" smtClean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sz="3600" dirty="0" err="1" smtClean="0">
                <a:solidFill>
                  <a:srgbClr val="C00000"/>
                </a:solidFill>
                <a:latin typeface="Arial Narrow" pitchFamily="34" charset="0"/>
              </a:rPr>
              <a:t>Sistem</a:t>
            </a:r>
            <a:r>
              <a:rPr lang="en-US" sz="3600" dirty="0" smtClean="0">
                <a:solidFill>
                  <a:srgbClr val="C00000"/>
                </a:solidFill>
                <a:latin typeface="Arial Narrow" pitchFamily="34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Arial Narrow" pitchFamily="34" charset="0"/>
              </a:rPr>
              <a:t>Penyampaian</a:t>
            </a:r>
            <a:r>
              <a:rPr lang="en-US" sz="3600" dirty="0" smtClean="0">
                <a:solidFill>
                  <a:srgbClr val="C00000"/>
                </a:solidFill>
                <a:latin typeface="Arial Narrow" pitchFamily="34" charset="0"/>
              </a:rPr>
              <a:t> (</a:t>
            </a:r>
            <a:r>
              <a:rPr lang="en-US" sz="3600" i="1" dirty="0" smtClean="0">
                <a:solidFill>
                  <a:srgbClr val="C00000"/>
                </a:solidFill>
                <a:latin typeface="Arial Narrow" pitchFamily="34" charset="0"/>
              </a:rPr>
              <a:t>Delivery)</a:t>
            </a:r>
            <a:endParaRPr lang="id-ID" sz="3600" dirty="0" smtClean="0">
              <a:solidFill>
                <a:srgbClr val="C00000"/>
              </a:solidFill>
              <a:latin typeface="Arial Narrow" pitchFamily="34" charset="0"/>
            </a:endParaRPr>
          </a:p>
          <a:p>
            <a:pPr>
              <a:buNone/>
            </a:pPr>
            <a:r>
              <a:rPr lang="id-ID" sz="3600" dirty="0" smtClean="0">
                <a:latin typeface="Arial Narrow" pitchFamily="34" charset="0"/>
              </a:rPr>
              <a:t>	</a:t>
            </a:r>
            <a:r>
              <a:rPr lang="en-US" sz="3600" dirty="0" err="1" smtClean="0">
                <a:latin typeface="Arial Narrow" pitchFamily="34" charset="0"/>
              </a:rPr>
              <a:t>Dalam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penyampaian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makalah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atau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pidato</a:t>
            </a:r>
            <a:r>
              <a:rPr lang="en-US" sz="3600" dirty="0" smtClean="0">
                <a:latin typeface="Arial Narrow" pitchFamily="34" charset="0"/>
              </a:rPr>
              <a:t>, </a:t>
            </a:r>
            <a:r>
              <a:rPr lang="en-US" sz="3600" dirty="0" err="1" smtClean="0">
                <a:latin typeface="Arial Narrow" pitchFamily="34" charset="0"/>
              </a:rPr>
              <a:t>bahan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harus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disiapkan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dengan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baik</a:t>
            </a:r>
            <a:r>
              <a:rPr lang="en-US" sz="3600" dirty="0" smtClean="0">
                <a:latin typeface="Arial Narrow" pitchFamily="34" charset="0"/>
              </a:rPr>
              <a:t> (</a:t>
            </a:r>
            <a:r>
              <a:rPr lang="en-US" sz="3600" i="1" dirty="0" smtClean="0">
                <a:latin typeface="Arial Narrow" pitchFamily="34" charset="0"/>
              </a:rPr>
              <a:t>well prepared)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misalnya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bila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disampaikan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dalam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bentuk</a:t>
            </a:r>
            <a:r>
              <a:rPr lang="en-US" sz="3600" dirty="0" smtClean="0">
                <a:latin typeface="Arial Narrow" pitchFamily="34" charset="0"/>
              </a:rPr>
              <a:t>  </a:t>
            </a:r>
            <a:r>
              <a:rPr lang="en-US" sz="3600" i="1" dirty="0" smtClean="0">
                <a:latin typeface="Arial Narrow" pitchFamily="34" charset="0"/>
              </a:rPr>
              <a:t>power point</a:t>
            </a:r>
            <a:r>
              <a:rPr lang="en-US" sz="3600" dirty="0" smtClean="0">
                <a:latin typeface="Arial Narrow" pitchFamily="34" charset="0"/>
              </a:rPr>
              <a:t> </a:t>
            </a:r>
            <a:endParaRPr lang="id-ID" sz="3600" dirty="0" smtClean="0">
              <a:latin typeface="Arial Narrow" pitchFamily="34" charset="0"/>
            </a:endParaRPr>
          </a:p>
          <a:p>
            <a:pPr>
              <a:buNone/>
            </a:pPr>
            <a:r>
              <a:rPr lang="id-ID" sz="3600" dirty="0" smtClean="0">
                <a:latin typeface="Arial Narrow" pitchFamily="34" charset="0"/>
              </a:rPr>
              <a:t>	</a:t>
            </a:r>
          </a:p>
          <a:p>
            <a:pPr>
              <a:buNone/>
            </a:pPr>
            <a:r>
              <a:rPr lang="id-ID" sz="3600" dirty="0" smtClean="0">
                <a:latin typeface="Arial Narrow" pitchFamily="34" charset="0"/>
              </a:rPr>
              <a:t>	</a:t>
            </a:r>
            <a:r>
              <a:rPr lang="en-US" sz="3600" dirty="0" smtClean="0">
                <a:latin typeface="Arial Narrow" pitchFamily="34" charset="0"/>
              </a:rPr>
              <a:t>Yang </a:t>
            </a:r>
            <a:r>
              <a:rPr lang="en-US" sz="3600" dirty="0" err="1" smtClean="0">
                <a:latin typeface="Arial Narrow" pitchFamily="34" charset="0"/>
              </a:rPr>
              <a:t>tidak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kalah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penting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ialah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penggunaan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alat</a:t>
            </a:r>
            <a:r>
              <a:rPr lang="en-US" sz="3600" dirty="0" smtClean="0">
                <a:latin typeface="Arial Narrow" pitchFamily="34" charset="0"/>
              </a:rPr>
              <a:t> bantu (</a:t>
            </a:r>
            <a:r>
              <a:rPr lang="en-US" sz="3600" i="1" dirty="0" smtClean="0">
                <a:latin typeface="Arial Narrow" pitchFamily="34" charset="0"/>
              </a:rPr>
              <a:t>visual aid)</a:t>
            </a:r>
            <a:r>
              <a:rPr lang="en-US" sz="3600" dirty="0" smtClean="0">
                <a:latin typeface="Arial Narrow" pitchFamily="34" charset="0"/>
              </a:rPr>
              <a:t> yang </a:t>
            </a:r>
            <a:r>
              <a:rPr lang="en-US" sz="3600" dirty="0" err="1" smtClean="0">
                <a:latin typeface="Arial Narrow" pitchFamily="34" charset="0"/>
              </a:rPr>
              <a:t>dapat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membantu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kelancaran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presentasinya</a:t>
            </a:r>
            <a:r>
              <a:rPr lang="en-US" sz="3600" dirty="0" smtClean="0">
                <a:latin typeface="Arial Narrow" pitchFamily="34" charset="0"/>
              </a:rPr>
              <a:t>. </a:t>
            </a:r>
            <a:r>
              <a:rPr lang="en-US" sz="3600" dirty="0" err="1" smtClean="0">
                <a:latin typeface="Arial Narrow" pitchFamily="34" charset="0"/>
              </a:rPr>
              <a:t>Seorang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pebisnis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akan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dengan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mudah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membawa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gambar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atau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contoh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produk-produk</a:t>
            </a:r>
            <a:r>
              <a:rPr lang="en-US" sz="3600" dirty="0" smtClean="0">
                <a:latin typeface="Arial Narrow" pitchFamily="34" charset="0"/>
              </a:rPr>
              <a:t> yang </a:t>
            </a:r>
            <a:r>
              <a:rPr lang="en-US" sz="3600" dirty="0" err="1" smtClean="0">
                <a:latin typeface="Arial Narrow" pitchFamily="34" charset="0"/>
              </a:rPr>
              <a:t>dihasilkan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oleh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perusahaannya</a:t>
            </a:r>
            <a:r>
              <a:rPr lang="en-US" sz="3600" dirty="0" smtClean="0">
                <a:latin typeface="Arial Narrow" pitchFamily="34" charset="0"/>
              </a:rPr>
              <a:t>.</a:t>
            </a:r>
            <a:endParaRPr lang="id-ID" sz="3600" dirty="0" smtClean="0">
              <a:latin typeface="Arial Narrow" pitchFamily="34" charset="0"/>
            </a:endParaRPr>
          </a:p>
          <a:p>
            <a:endParaRPr lang="id-ID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>
              <a:solidFill>
                <a:srgbClr val="C00000"/>
              </a:solidFill>
              <a:latin typeface="Bernard MT Condense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d-ID" dirty="0" smtClean="0">
              <a:solidFill>
                <a:srgbClr val="C00000"/>
              </a:solidFill>
              <a:latin typeface="Bernard MT Condensed" pitchFamily="18" charset="0"/>
            </a:endParaRPr>
          </a:p>
          <a:p>
            <a:pPr>
              <a:buNone/>
            </a:pPr>
            <a:endParaRPr lang="id-ID" dirty="0" smtClean="0">
              <a:solidFill>
                <a:srgbClr val="C00000"/>
              </a:solidFill>
              <a:latin typeface="Bernard MT Condensed" pitchFamily="18" charset="0"/>
            </a:endParaRPr>
          </a:p>
          <a:p>
            <a:pPr algn="ctr">
              <a:buNone/>
            </a:pPr>
            <a:r>
              <a:rPr lang="id-ID" sz="4800" dirty="0" smtClean="0">
                <a:solidFill>
                  <a:srgbClr val="C00000"/>
                </a:solidFill>
                <a:latin typeface="Bernard MT Condensed" pitchFamily="18" charset="0"/>
              </a:rPr>
              <a:t>Teknik Mengelola Vokal</a:t>
            </a:r>
          </a:p>
          <a:p>
            <a:pPr algn="ctr">
              <a:buNone/>
            </a:pPr>
            <a:endParaRPr lang="id-ID" dirty="0" smtClean="0">
              <a:solidFill>
                <a:srgbClr val="C00000"/>
              </a:solidFill>
              <a:latin typeface="Bernard MT Condensed" pitchFamily="18" charset="0"/>
            </a:endParaRPr>
          </a:p>
          <a:p>
            <a:pPr algn="ctr">
              <a:buNone/>
            </a:pPr>
            <a:r>
              <a:rPr lang="id-ID" dirty="0" smtClean="0">
                <a:solidFill>
                  <a:srgbClr val="C00000"/>
                </a:solidFill>
                <a:latin typeface="Bernard MT Condensed" pitchFamily="18" charset="0"/>
              </a:rPr>
              <a:t>Oleh</a:t>
            </a:r>
          </a:p>
          <a:p>
            <a:pPr algn="ctr">
              <a:buNone/>
            </a:pPr>
            <a:r>
              <a:rPr lang="id-ID" dirty="0" smtClean="0">
                <a:solidFill>
                  <a:srgbClr val="C00000"/>
                </a:solidFill>
                <a:latin typeface="Bernard MT Condensed" pitchFamily="18" charset="0"/>
              </a:rPr>
              <a:t>Imanuel Kamlasi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id-ID" sz="4000" dirty="0" smtClean="0">
                <a:solidFill>
                  <a:srgbClr val="FF0000"/>
                </a:solidFill>
                <a:latin typeface="Arial Narrow" pitchFamily="34" charset="0"/>
              </a:rPr>
              <a:t>Volume  &amp; Power</a:t>
            </a:r>
          </a:p>
          <a:p>
            <a:pPr lvl="0">
              <a:buNone/>
            </a:pPr>
            <a:r>
              <a:rPr lang="id-ID" sz="4000" dirty="0" smtClean="0">
                <a:latin typeface="Arial Narrow" pitchFamily="34" charset="0"/>
              </a:rPr>
              <a:t>	Suara harus bulat dan keras (jangan loyo). Contoh: </a:t>
            </a:r>
            <a:r>
              <a:rPr lang="id-ID" sz="4000" i="1" dirty="0" smtClean="0">
                <a:latin typeface="Arial Narrow" pitchFamily="34" charset="0"/>
              </a:rPr>
              <a:t>Hadirin yang kami hormati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4000" dirty="0" smtClean="0">
                <a:solidFill>
                  <a:srgbClr val="FF0000"/>
                </a:solidFill>
                <a:latin typeface="Arial Narrow" pitchFamily="34" charset="0"/>
              </a:rPr>
              <a:t>Intonation (</a:t>
            </a:r>
            <a:r>
              <a:rPr lang="en-US" sz="4000" dirty="0" err="1" smtClean="0">
                <a:solidFill>
                  <a:srgbClr val="FF0000"/>
                </a:solidFill>
                <a:latin typeface="Arial Narrow" pitchFamily="34" charset="0"/>
              </a:rPr>
              <a:t>intonasi</a:t>
            </a:r>
            <a:r>
              <a:rPr lang="en-US" sz="4000" dirty="0" smtClean="0">
                <a:solidFill>
                  <a:srgbClr val="FF0000"/>
                </a:solidFill>
                <a:latin typeface="Arial Narrow" pitchFamily="34" charset="0"/>
              </a:rPr>
              <a:t>). </a:t>
            </a:r>
            <a:endParaRPr lang="id-ID" sz="4000" dirty="0" smtClean="0">
              <a:solidFill>
                <a:srgbClr val="FF0000"/>
              </a:solidFill>
              <a:latin typeface="Arial Narrow" pitchFamily="34" charset="0"/>
            </a:endParaRPr>
          </a:p>
          <a:p>
            <a:pPr lvl="0">
              <a:buNone/>
            </a:pPr>
            <a:r>
              <a:rPr lang="id-ID" sz="4000" dirty="0" smtClean="0">
                <a:latin typeface="Arial Narrow" pitchFamily="34" charset="0"/>
              </a:rPr>
              <a:t>	</a:t>
            </a:r>
            <a:r>
              <a:rPr lang="en-US" sz="4000" dirty="0" err="1" smtClean="0">
                <a:latin typeface="Arial Narrow" pitchFamily="34" charset="0"/>
              </a:rPr>
              <a:t>Pakailah</a:t>
            </a:r>
            <a:r>
              <a:rPr lang="en-US" sz="4000" dirty="0" smtClean="0">
                <a:latin typeface="Arial Narrow" pitchFamily="34" charset="0"/>
              </a:rPr>
              <a:t> </a:t>
            </a:r>
            <a:r>
              <a:rPr lang="en-US" sz="4000" dirty="0" err="1" smtClean="0">
                <a:latin typeface="Arial Narrow" pitchFamily="34" charset="0"/>
              </a:rPr>
              <a:t>intonasi</a:t>
            </a:r>
            <a:r>
              <a:rPr lang="en-US" sz="4000" dirty="0" smtClean="0">
                <a:latin typeface="Arial Narrow" pitchFamily="34" charset="0"/>
              </a:rPr>
              <a:t> </a:t>
            </a:r>
            <a:r>
              <a:rPr lang="en-US" sz="4000" dirty="0" err="1" smtClean="0">
                <a:latin typeface="Arial Narrow" pitchFamily="34" charset="0"/>
              </a:rPr>
              <a:t>atau</a:t>
            </a:r>
            <a:r>
              <a:rPr lang="en-US" sz="4000" dirty="0" smtClean="0">
                <a:latin typeface="Arial Narrow" pitchFamily="34" charset="0"/>
              </a:rPr>
              <a:t> nada </a:t>
            </a:r>
            <a:r>
              <a:rPr lang="en-US" sz="4000" dirty="0" err="1" smtClean="0">
                <a:latin typeface="Arial Narrow" pitchFamily="34" charset="0"/>
              </a:rPr>
              <a:t>suara</a:t>
            </a:r>
            <a:r>
              <a:rPr lang="en-US" sz="4000" dirty="0" smtClean="0">
                <a:latin typeface="Arial Narrow" pitchFamily="34" charset="0"/>
              </a:rPr>
              <a:t>, </a:t>
            </a:r>
            <a:r>
              <a:rPr lang="en-US" sz="4000" dirty="0" err="1" smtClean="0">
                <a:latin typeface="Arial Narrow" pitchFamily="34" charset="0"/>
              </a:rPr>
              <a:t>irama</a:t>
            </a:r>
            <a:r>
              <a:rPr lang="en-US" sz="4000" dirty="0" smtClean="0">
                <a:latin typeface="Arial Narrow" pitchFamily="34" charset="0"/>
              </a:rPr>
              <a:t> </a:t>
            </a:r>
            <a:r>
              <a:rPr lang="en-US" sz="4000" dirty="0" err="1" smtClean="0">
                <a:latin typeface="Arial Narrow" pitchFamily="34" charset="0"/>
              </a:rPr>
              <a:t>bicara</a:t>
            </a:r>
            <a:r>
              <a:rPr lang="en-US" sz="4000" dirty="0" smtClean="0">
                <a:latin typeface="Arial Narrow" pitchFamily="34" charset="0"/>
              </a:rPr>
              <a:t> </a:t>
            </a:r>
            <a:r>
              <a:rPr lang="en-US" sz="4000" dirty="0" err="1" smtClean="0">
                <a:latin typeface="Arial Narrow" pitchFamily="34" charset="0"/>
              </a:rPr>
              <a:t>atau</a:t>
            </a:r>
            <a:r>
              <a:rPr lang="en-US" sz="4000" dirty="0" smtClean="0">
                <a:latin typeface="Arial Narrow" pitchFamily="34" charset="0"/>
              </a:rPr>
              <a:t> </a:t>
            </a:r>
            <a:r>
              <a:rPr lang="en-US" sz="4000" dirty="0" err="1" smtClean="0">
                <a:latin typeface="Arial Narrow" pitchFamily="34" charset="0"/>
              </a:rPr>
              <a:t>alunan</a:t>
            </a:r>
            <a:r>
              <a:rPr lang="en-US" sz="4000" dirty="0" smtClean="0">
                <a:latin typeface="Arial Narrow" pitchFamily="34" charset="0"/>
              </a:rPr>
              <a:t> nada </a:t>
            </a:r>
            <a:r>
              <a:rPr lang="en-US" sz="4000" dirty="0" err="1" smtClean="0">
                <a:latin typeface="Arial Narrow" pitchFamily="34" charset="0"/>
              </a:rPr>
              <a:t>dalam</a:t>
            </a:r>
            <a:r>
              <a:rPr lang="en-US" sz="4000" dirty="0" smtClean="0">
                <a:latin typeface="Arial Narrow" pitchFamily="34" charset="0"/>
              </a:rPr>
              <a:t> </a:t>
            </a:r>
            <a:r>
              <a:rPr lang="en-US" sz="4000" dirty="0" err="1" smtClean="0">
                <a:latin typeface="Arial Narrow" pitchFamily="34" charset="0"/>
              </a:rPr>
              <a:t>melafalkan</a:t>
            </a:r>
            <a:r>
              <a:rPr lang="en-US" sz="4000" dirty="0" smtClean="0">
                <a:latin typeface="Arial Narrow" pitchFamily="34" charset="0"/>
              </a:rPr>
              <a:t> </a:t>
            </a:r>
            <a:r>
              <a:rPr lang="en-US" sz="4000" dirty="0" err="1" smtClean="0">
                <a:latin typeface="Arial Narrow" pitchFamily="34" charset="0"/>
              </a:rPr>
              <a:t>kalimat</a:t>
            </a:r>
            <a:r>
              <a:rPr lang="en-US" sz="4000" dirty="0" smtClean="0">
                <a:latin typeface="Arial Narrow" pitchFamily="34" charset="0"/>
              </a:rPr>
              <a:t>.</a:t>
            </a:r>
            <a:endParaRPr lang="id-ID" sz="4000" dirty="0" smtClean="0">
              <a:latin typeface="Arial Narrow" pitchFamily="34" charset="0"/>
            </a:endParaRPr>
          </a:p>
          <a:p>
            <a:endParaRPr lang="id-ID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301</Words>
  <Application>Microsoft Office PowerPoint</Application>
  <PresentationFormat>On-screen Show (4:3)</PresentationFormat>
  <Paragraphs>74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LEMBAGA PENELITIAN &amp; PENGABDIAN PADA MASYARAKAT (LP2M) UNIVERSITAS TIMOR </vt:lpstr>
      <vt:lpstr>Slide 2</vt:lpstr>
      <vt:lpstr>Pengantar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Ingat...!!!</vt:lpstr>
      <vt:lpstr>Slide 15</vt:lpstr>
      <vt:lpstr>Slide 16</vt:lpstr>
      <vt:lpstr>Slide 17</vt:lpstr>
      <vt:lpstr>Slide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LEMBAGA PENELTIAN &amp; PENGABDIAN PADA MASYARAKAT (LP2M) UNIVERSITAS TIMOR </dc:title>
  <dc:creator>Toshiba</dc:creator>
  <cp:lastModifiedBy>Toshiba</cp:lastModifiedBy>
  <cp:revision>21</cp:revision>
  <dcterms:created xsi:type="dcterms:W3CDTF">2006-08-16T00:00:00Z</dcterms:created>
  <dcterms:modified xsi:type="dcterms:W3CDTF">2018-10-30T14:11:04Z</dcterms:modified>
</cp:coreProperties>
</file>